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9"/>
  </p:notesMasterIdLst>
  <p:handoutMasterIdLst>
    <p:handoutMasterId r:id="rId20"/>
  </p:handoutMasterIdLst>
  <p:sldIdLst>
    <p:sldId id="325" r:id="rId5"/>
    <p:sldId id="307" r:id="rId6"/>
    <p:sldId id="338" r:id="rId7"/>
    <p:sldId id="351" r:id="rId8"/>
    <p:sldId id="348" r:id="rId9"/>
    <p:sldId id="349" r:id="rId10"/>
    <p:sldId id="312" r:id="rId11"/>
    <p:sldId id="345" r:id="rId12"/>
    <p:sldId id="350" r:id="rId13"/>
    <p:sldId id="341" r:id="rId14"/>
    <p:sldId id="342" r:id="rId15"/>
    <p:sldId id="346" r:id="rId16"/>
    <p:sldId id="347" r:id="rId17"/>
    <p:sldId id="3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2585C-4754-4791-BE18-8587DAB8E8E3}" v="1" dt="2025-05-01T20:33:49.56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5267" autoAdjust="0"/>
  </p:normalViewPr>
  <p:slideViewPr>
    <p:cSldViewPr snapToGrid="0">
      <p:cViewPr>
        <p:scale>
          <a:sx n="62" d="100"/>
          <a:sy n="62" d="100"/>
        </p:scale>
        <p:origin x="916" y="300"/>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deborah" userId="fccefd76e1bf13a6" providerId="LiveId" clId="{1692585C-4754-4791-BE18-8587DAB8E8E3}"/>
    <pc:docChg chg="undo custSel addSld delSld modSld sldOrd">
      <pc:chgData name="jordan deborah" userId="fccefd76e1bf13a6" providerId="LiveId" clId="{1692585C-4754-4791-BE18-8587DAB8E8E3}" dt="2025-05-01T20:35:20.658" v="774" actId="14100"/>
      <pc:docMkLst>
        <pc:docMk/>
      </pc:docMkLst>
      <pc:sldChg chg="modSp mod">
        <pc:chgData name="jordan deborah" userId="fccefd76e1bf13a6" providerId="LiveId" clId="{1692585C-4754-4791-BE18-8587DAB8E8E3}" dt="2025-05-01T15:27:01.788" v="760" actId="14100"/>
        <pc:sldMkLst>
          <pc:docMk/>
          <pc:sldMk cId="2141072854" sldId="342"/>
        </pc:sldMkLst>
        <pc:spChg chg="mod">
          <ac:chgData name="jordan deborah" userId="fccefd76e1bf13a6" providerId="LiveId" clId="{1692585C-4754-4791-BE18-8587DAB8E8E3}" dt="2025-05-01T15:26:38.378" v="757" actId="14100"/>
          <ac:spMkLst>
            <pc:docMk/>
            <pc:sldMk cId="2141072854" sldId="342"/>
            <ac:spMk id="2" creationId="{0E77196D-E1DD-7697-E044-FD27EBBC33B3}"/>
          </ac:spMkLst>
        </pc:spChg>
        <pc:spChg chg="mod">
          <ac:chgData name="jordan deborah" userId="fccefd76e1bf13a6" providerId="LiveId" clId="{1692585C-4754-4791-BE18-8587DAB8E8E3}" dt="2025-05-01T15:27:01.788" v="760" actId="14100"/>
          <ac:spMkLst>
            <pc:docMk/>
            <pc:sldMk cId="2141072854" sldId="342"/>
            <ac:spMk id="3" creationId="{07203F55-601B-6C17-96D1-02C597853CE7}"/>
          </ac:spMkLst>
        </pc:spChg>
      </pc:sldChg>
      <pc:sldChg chg="new del">
        <pc:chgData name="jordan deborah" userId="fccefd76e1bf13a6" providerId="LiveId" clId="{1692585C-4754-4791-BE18-8587DAB8E8E3}" dt="2025-05-01T15:14:07.621" v="1" actId="47"/>
        <pc:sldMkLst>
          <pc:docMk/>
          <pc:sldMk cId="2477385546" sldId="350"/>
        </pc:sldMkLst>
      </pc:sldChg>
      <pc:sldChg chg="modSp add mod ord">
        <pc:chgData name="jordan deborah" userId="fccefd76e1bf13a6" providerId="LiveId" clId="{1692585C-4754-4791-BE18-8587DAB8E8E3}" dt="2025-05-01T20:14:56.028" v="761" actId="20577"/>
        <pc:sldMkLst>
          <pc:docMk/>
          <pc:sldMk cId="3118904490" sldId="350"/>
        </pc:sldMkLst>
        <pc:spChg chg="mod">
          <ac:chgData name="jordan deborah" userId="fccefd76e1bf13a6" providerId="LiveId" clId="{1692585C-4754-4791-BE18-8587DAB8E8E3}" dt="2025-05-01T15:16:19.486" v="73" actId="20577"/>
          <ac:spMkLst>
            <pc:docMk/>
            <pc:sldMk cId="3118904490" sldId="350"/>
            <ac:spMk id="2" creationId="{9F236606-0C34-E6F7-E0B6-AC29A2B0B158}"/>
          </ac:spMkLst>
        </pc:spChg>
        <pc:spChg chg="mod">
          <ac:chgData name="jordan deborah" userId="fccefd76e1bf13a6" providerId="LiveId" clId="{1692585C-4754-4791-BE18-8587DAB8E8E3}" dt="2025-05-01T20:14:56.028" v="761" actId="20577"/>
          <ac:spMkLst>
            <pc:docMk/>
            <pc:sldMk cId="3118904490" sldId="350"/>
            <ac:spMk id="3" creationId="{D0125D71-D082-E354-B3FE-F5F0B8A85F6C}"/>
          </ac:spMkLst>
        </pc:spChg>
        <pc:picChg chg="mod">
          <ac:chgData name="jordan deborah" userId="fccefd76e1bf13a6" providerId="LiveId" clId="{1692585C-4754-4791-BE18-8587DAB8E8E3}" dt="2025-05-01T15:23:47.470" v="742" actId="1076"/>
          <ac:picMkLst>
            <pc:docMk/>
            <pc:sldMk cId="3118904490" sldId="350"/>
            <ac:picMk id="6" creationId="{10A5460E-FD1A-8728-81CA-9F10A5D7F997}"/>
          </ac:picMkLst>
        </pc:picChg>
      </pc:sldChg>
      <pc:sldChg chg="addSp delSp modSp add mod">
        <pc:chgData name="jordan deborah" userId="fccefd76e1bf13a6" providerId="LiveId" clId="{1692585C-4754-4791-BE18-8587DAB8E8E3}" dt="2025-05-01T20:35:20.658" v="774" actId="14100"/>
        <pc:sldMkLst>
          <pc:docMk/>
          <pc:sldMk cId="500212331" sldId="351"/>
        </pc:sldMkLst>
        <pc:picChg chg="add mod">
          <ac:chgData name="jordan deborah" userId="fccefd76e1bf13a6" providerId="LiveId" clId="{1692585C-4754-4791-BE18-8587DAB8E8E3}" dt="2025-05-01T20:35:20.658" v="774" actId="14100"/>
          <ac:picMkLst>
            <pc:docMk/>
            <pc:sldMk cId="500212331" sldId="351"/>
            <ac:picMk id="3" creationId="{5F9BD487-3102-8ADC-1F71-3C9706EA01ED}"/>
          </ac:picMkLst>
        </pc:picChg>
        <pc:picChg chg="del">
          <ac:chgData name="jordan deborah" userId="fccefd76e1bf13a6" providerId="LiveId" clId="{1692585C-4754-4791-BE18-8587DAB8E8E3}" dt="2025-05-01T20:33:11.418" v="763" actId="478"/>
          <ac:picMkLst>
            <pc:docMk/>
            <pc:sldMk cId="500212331" sldId="351"/>
            <ac:picMk id="4" creationId="{D79CF5E6-6068-AD05-13FE-C08EC6160E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5/1/2025</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1DDF-8EBE-52EF-C37A-307AEFB85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C2203-F9AD-34C9-AFC2-57E14B3F0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895F6-A733-44F3-569C-D458A9121A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64A16-6CB0-56AB-5445-A2F1A4504164}"/>
              </a:ext>
            </a:extLst>
          </p:cNvPr>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330020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E9DC-688E-CBBA-01CD-1A19C921C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8B5EC-AB53-A5FF-6A55-5D64A5CF3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46CA3-B639-A9EB-D79F-50A2F2EDA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E2175-8989-381E-F308-8559560BE379}"/>
              </a:ext>
            </a:extLst>
          </p:cNvPr>
          <p:cNvSpPr>
            <a:spLocks noGrp="1"/>
          </p:cNvSpPr>
          <p:nvPr>
            <p:ph type="sldNum" sz="quarter" idx="5"/>
          </p:nvPr>
        </p:nvSpPr>
        <p:spPr/>
        <p:txBody>
          <a:bodyPr/>
          <a:lstStyle/>
          <a:p>
            <a:fld id="{0DC92804-03A6-47F6-A893-4DDB8903A808}" type="slidenum">
              <a:rPr lang="en-US" smtClean="0"/>
              <a:t>14</a:t>
            </a:fld>
            <a:endParaRPr lang="en-US" dirty="0"/>
          </a:p>
        </p:txBody>
      </p:sp>
    </p:spTree>
    <p:extLst>
      <p:ext uri="{BB962C8B-B14F-4D97-AF65-F5344CB8AC3E}">
        <p14:creationId xmlns:p14="http://schemas.microsoft.com/office/powerpoint/2010/main" val="152142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A1D39-35A0-70EA-7B70-C79A5DBC5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57221-BD10-D7CE-5DF4-3F2D70378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81DC3-5A35-A84C-45C6-58A6F73BF8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E4AF2B-3ABC-C1F3-D274-C817B1B7B335}"/>
              </a:ext>
            </a:extLst>
          </p:cNvPr>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30093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48877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E613F-897F-412A-2E05-35B5D73DB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FBCBE-7273-1A12-887D-DC6082B14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8A5D3-AD63-88D9-2AEE-E7BB68BED2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5F3589-0B1A-783F-B23B-CD2C1CCDF62E}"/>
              </a:ext>
            </a:extLst>
          </p:cNvPr>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376157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7FA50-BCB8-8F2C-054D-C6E20A97E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2B176-34DC-9D53-7263-6914E3C8C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CA82F-EAD3-3945-9A3C-56F852FA5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0A13BE-7BBA-17FC-4F0B-0E27E49F61E2}"/>
              </a:ext>
            </a:extLst>
          </p:cNvPr>
          <p:cNvSpPr>
            <a:spLocks noGrp="1"/>
          </p:cNvSpPr>
          <p:nvPr>
            <p:ph type="sldNum" sz="quarter" idx="5"/>
          </p:nvPr>
        </p:nvSpPr>
        <p:spPr/>
        <p:txBody>
          <a:bodyPr/>
          <a:lstStyle/>
          <a:p>
            <a:fld id="{0DC92804-03A6-47F6-A893-4DDB8903A808}" type="slidenum">
              <a:rPr lang="en-US" smtClean="0"/>
              <a:t>9</a:t>
            </a:fld>
            <a:endParaRPr lang="en-US" dirty="0"/>
          </a:p>
        </p:txBody>
      </p:sp>
    </p:spTree>
    <p:extLst>
      <p:ext uri="{BB962C8B-B14F-4D97-AF65-F5344CB8AC3E}">
        <p14:creationId xmlns:p14="http://schemas.microsoft.com/office/powerpoint/2010/main" val="272359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A0593-BB2A-3095-E35E-DF69C1A21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47FC1-DE75-89BA-C35F-767D9D3CC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1B03E-B9A1-6207-0446-C4E9FEA180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E18965-DCF4-E695-A88D-CED477214557}"/>
              </a:ext>
            </a:extLst>
          </p:cNvPr>
          <p:cNvSpPr>
            <a:spLocks noGrp="1"/>
          </p:cNvSpPr>
          <p:nvPr>
            <p:ph type="sldNum" sz="quarter" idx="5"/>
          </p:nvPr>
        </p:nvSpPr>
        <p:spPr/>
        <p:txBody>
          <a:bodyPr/>
          <a:lstStyle/>
          <a:p>
            <a:fld id="{0DC92804-03A6-47F6-A893-4DDB8903A808}" type="slidenum">
              <a:rPr lang="en-US" smtClean="0"/>
              <a:t>10</a:t>
            </a:fld>
            <a:endParaRPr lang="en-US" dirty="0"/>
          </a:p>
        </p:txBody>
      </p:sp>
    </p:spTree>
    <p:extLst>
      <p:ext uri="{BB962C8B-B14F-4D97-AF65-F5344CB8AC3E}">
        <p14:creationId xmlns:p14="http://schemas.microsoft.com/office/powerpoint/2010/main" val="288520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DEB7A-D103-487A-8C1B-9145FB24B663}"/>
              </a:ext>
            </a:extLst>
          </p:cNvPr>
          <p:cNvSpPr>
            <a:spLocks noGrp="1"/>
          </p:cNvSpPr>
          <p:nvPr>
            <p:ph type="title" hasCustomPrompt="1"/>
          </p:nvPr>
        </p:nvSpPr>
        <p:spPr>
          <a:xfrm>
            <a:off x="422897" y="539496"/>
            <a:ext cx="5228393" cy="2697190"/>
          </a:xfrm>
        </p:spPr>
        <p:txBody>
          <a:bodyPr anchor="b">
            <a:normAutofit/>
          </a:bodyPr>
          <a:lstStyle>
            <a:lvl1pPr>
              <a:defRPr sz="4400"/>
            </a:lvl1pPr>
          </a:lstStyle>
          <a:p>
            <a:r>
              <a:rPr lang="en-US" sz="4800" dirty="0"/>
              <a:t>Click to add title </a:t>
            </a:r>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hasCustomPrompt="1"/>
          </p:nvPr>
        </p:nvSpPr>
        <p:spPr>
          <a:xfrm>
            <a:off x="422897" y="3354749"/>
            <a:ext cx="5228392" cy="258247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30B1-7066-9D31-7A11-7B81B65DD8BA}"/>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72E672D-C862-C853-0730-15E3C4953D67}"/>
              </a:ext>
            </a:extLst>
          </p:cNvPr>
          <p:cNvSpPr/>
          <p:nvPr userDrawn="1"/>
        </p:nvSpPr>
        <p:spPr>
          <a:xfrm>
            <a:off x="9884230"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10336ED-3DCB-4524-8A3F-9FBBD0B18E8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5F86B-1A6A-ECD5-F63A-4280BADEF7C2}"/>
              </a:ext>
              <a:ext uri="{C183D7F6-B498-43B3-948B-1728B52AA6E4}">
                <adec:decorative xmlns:adec="http://schemas.microsoft.com/office/drawing/2017/decorative" val="1"/>
              </a:ext>
            </a:extLst>
          </p:cNvPr>
          <p:cNvCxnSpPr>
            <a:cxnSpLocks/>
          </p:cNvCxnSpPr>
          <p:nvPr userDrawn="1"/>
        </p:nvCxnSpPr>
        <p:spPr>
          <a:xfrm flipV="1">
            <a:off x="988423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5534F0-444E-1FA5-FC8F-F04505FC0F29}"/>
              </a:ext>
              <a:ext uri="{C183D7F6-B498-43B3-948B-1728B52AA6E4}">
                <adec:decorative xmlns:adec="http://schemas.microsoft.com/office/drawing/2017/decorative" val="1"/>
              </a:ext>
            </a:extLst>
          </p:cNvPr>
          <p:cNvCxnSpPr>
            <a:cxnSpLocks/>
          </p:cNvCxnSpPr>
          <p:nvPr userDrawn="1"/>
        </p:nvCxnSpPr>
        <p:spPr>
          <a:xfrm flipV="1">
            <a:off x="97686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19972F-DA18-8749-FF59-A83CA1E1F4A3}"/>
              </a:ext>
              <a:ext uri="{C183D7F6-B498-43B3-948B-1728B52AA6E4}">
                <adec:decorative xmlns:adec="http://schemas.microsoft.com/office/drawing/2017/decorative" val="1"/>
              </a:ext>
            </a:extLst>
          </p:cNvPr>
          <p:cNvCxnSpPr>
            <a:cxnSpLocks/>
          </p:cNvCxnSpPr>
          <p:nvPr userDrawn="1"/>
        </p:nvCxnSpPr>
        <p:spPr>
          <a:xfrm flipV="1">
            <a:off x="9372495"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67D80A1-B7E7-2F80-975E-2E87C591BB67}"/>
              </a:ext>
            </a:extLst>
          </p:cNvPr>
          <p:cNvSpPr/>
          <p:nvPr userDrawn="1"/>
        </p:nvSpPr>
        <p:spPr>
          <a:xfrm>
            <a:off x="7760541"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BE88F6AB-6890-F7DE-7C01-CE237F778605}"/>
              </a:ext>
              <a:ext uri="{C183D7F6-B498-43B3-948B-1728B52AA6E4}">
                <adec:decorative xmlns:adec="http://schemas.microsoft.com/office/drawing/2017/decorative" val="1"/>
              </a:ext>
            </a:extLst>
          </p:cNvPr>
          <p:cNvCxnSpPr>
            <a:cxnSpLocks/>
          </p:cNvCxnSpPr>
          <p:nvPr userDrawn="1"/>
        </p:nvCxnSpPr>
        <p:spPr>
          <a:xfrm flipV="1">
            <a:off x="948135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6575E3-45E3-206E-9037-D8FD562B722A}"/>
              </a:ext>
              <a:ext uri="{C183D7F6-B498-43B3-948B-1728B52AA6E4}">
                <adec:decorative xmlns:adec="http://schemas.microsoft.com/office/drawing/2017/decorative" val="1"/>
              </a:ext>
            </a:extLst>
          </p:cNvPr>
          <p:cNvCxnSpPr>
            <a:cxnSpLocks/>
          </p:cNvCxnSpPr>
          <p:nvPr userDrawn="1"/>
        </p:nvCxnSpPr>
        <p:spPr>
          <a:xfrm flipV="1">
            <a:off x="77605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4BC31-600E-ECD3-1E7F-FE4F6F720A6A}"/>
              </a:ext>
              <a:ext uri="{C183D7F6-B498-43B3-948B-1728B52AA6E4}">
                <adec:decorative xmlns:adec="http://schemas.microsoft.com/office/drawing/2017/decorative" val="1"/>
              </a:ext>
            </a:extLst>
          </p:cNvPr>
          <p:cNvCxnSpPr>
            <a:cxnSpLocks/>
          </p:cNvCxnSpPr>
          <p:nvPr userDrawn="1"/>
        </p:nvCxnSpPr>
        <p:spPr>
          <a:xfrm flipV="1">
            <a:off x="7644933"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3F8CA839-B327-1ECD-C35D-02164F5BBD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706" t="12194" r="49126" b="12256"/>
          <a:stretch/>
        </p:blipFill>
        <p:spPr>
          <a:xfrm>
            <a:off x="9884229" y="-5609"/>
            <a:ext cx="1611955" cy="6863608"/>
          </a:xfrm>
          <a:prstGeom prst="rect">
            <a:avLst/>
          </a:prstGeom>
        </p:spPr>
      </p:pic>
      <p:pic>
        <p:nvPicPr>
          <p:cNvPr id="35" name="Graphic 34">
            <a:extLst>
              <a:ext uri="{FF2B5EF4-FFF2-40B4-BE49-F238E27FC236}">
                <a16:creationId xmlns:a16="http://schemas.microsoft.com/office/drawing/2014/main" id="{E1A97957-D274-4D24-1862-D53BF72826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790" t="12194" r="70042" b="12256"/>
          <a:stretch/>
        </p:blipFill>
        <p:spPr>
          <a:xfrm>
            <a:off x="7753789" y="5610"/>
            <a:ext cx="1611955" cy="6863608"/>
          </a:xfrm>
          <a:prstGeom prst="rect">
            <a:avLst/>
          </a:prstGeom>
        </p:spPr>
      </p:pic>
    </p:spTree>
    <p:extLst>
      <p:ext uri="{BB962C8B-B14F-4D97-AF65-F5344CB8AC3E}">
        <p14:creationId xmlns:p14="http://schemas.microsoft.com/office/powerpoint/2010/main" val="37467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8" r:id="rId14"/>
    <p:sldLayoutId id="2147483899" r:id="rId15"/>
    <p:sldLayoutId id="2147483907" r:id="rId16"/>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193327" y="742634"/>
            <a:ext cx="8534136" cy="4655385"/>
          </a:xfrm>
        </p:spPr>
        <p:txBody>
          <a:bodyPr/>
          <a:lstStyle/>
          <a:p>
            <a:r>
              <a:rPr lang="en-US" sz="6000" dirty="0"/>
              <a:t>Housing Mediation Services</a:t>
            </a:r>
            <a:br>
              <a:rPr lang="en-US" sz="6000" dirty="0"/>
            </a:br>
            <a:br>
              <a:rPr lang="en-US" sz="6000" dirty="0"/>
            </a:br>
            <a:r>
              <a:rPr lang="en-US" sz="2400" dirty="0"/>
              <a:t>Presented by Deborah Jordan and Deb Redlich</a:t>
            </a: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A9547-4D42-2513-4B20-9FA5A95A6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AD3FD-8156-D84F-06A3-EA928398469B}"/>
              </a:ext>
            </a:extLst>
          </p:cNvPr>
          <p:cNvSpPr>
            <a:spLocks noGrp="1"/>
          </p:cNvSpPr>
          <p:nvPr>
            <p:ph type="title"/>
          </p:nvPr>
        </p:nvSpPr>
        <p:spPr/>
        <p:txBody>
          <a:bodyPr/>
          <a:lstStyle/>
          <a:p>
            <a:r>
              <a:rPr lang="en-US" dirty="0"/>
              <a:t>Why mediate?</a:t>
            </a:r>
          </a:p>
        </p:txBody>
      </p:sp>
      <p:sp>
        <p:nvSpPr>
          <p:cNvPr id="35" name="Slide Number Placeholder 34">
            <a:extLst>
              <a:ext uri="{FF2B5EF4-FFF2-40B4-BE49-F238E27FC236}">
                <a16:creationId xmlns:a16="http://schemas.microsoft.com/office/drawing/2014/main" id="{B9A8A443-E6F6-7968-1AC2-D5A0B885C6CD}"/>
              </a:ext>
            </a:extLst>
          </p:cNvPr>
          <p:cNvSpPr>
            <a:spLocks noGrp="1"/>
          </p:cNvSpPr>
          <p:nvPr>
            <p:ph type="sldNum" sz="quarter" idx="4"/>
          </p:nvPr>
        </p:nvSpPr>
        <p:spPr/>
        <p:txBody>
          <a:bodyPr/>
          <a:lstStyle/>
          <a:p>
            <a:fld id="{3A4F6043-7A67-491B-98BC-F933DED7226D}" type="slidenum">
              <a:rPr lang="en-US" smtClean="0"/>
              <a:pPr/>
              <a:t>10</a:t>
            </a:fld>
            <a:endParaRPr lang="en-US" dirty="0"/>
          </a:p>
        </p:txBody>
      </p:sp>
      <p:sp>
        <p:nvSpPr>
          <p:cNvPr id="4" name="Slide Number Placeholder 5">
            <a:extLst>
              <a:ext uri="{FF2B5EF4-FFF2-40B4-BE49-F238E27FC236}">
                <a16:creationId xmlns:a16="http://schemas.microsoft.com/office/drawing/2014/main" id="{096891FF-7D6F-1C94-056E-7E9508E4AD5D}"/>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10</a:t>
            </a:fld>
            <a:endParaRPr lang="en-US" dirty="0"/>
          </a:p>
        </p:txBody>
      </p:sp>
      <p:sp>
        <p:nvSpPr>
          <p:cNvPr id="6" name="Content Placeholder 5">
            <a:extLst>
              <a:ext uri="{FF2B5EF4-FFF2-40B4-BE49-F238E27FC236}">
                <a16:creationId xmlns:a16="http://schemas.microsoft.com/office/drawing/2014/main" id="{98F59C42-D3C7-6A8D-7897-5FA7B5EF5E65}"/>
              </a:ext>
            </a:extLst>
          </p:cNvPr>
          <p:cNvSpPr>
            <a:spLocks noGrp="1"/>
          </p:cNvSpPr>
          <p:nvPr>
            <p:ph idx="1"/>
          </p:nvPr>
        </p:nvSpPr>
        <p:spPr>
          <a:xfrm>
            <a:off x="419106" y="1566333"/>
            <a:ext cx="9741183" cy="3977898"/>
          </a:xfrm>
        </p:spPr>
        <p:txBody>
          <a:bodyPr>
            <a:noAutofit/>
          </a:bodyPr>
          <a:lstStyle/>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Enhances communication – through established ground rules and a neutral third party (mediator) guiding the discussion.</a:t>
            </a:r>
          </a:p>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The process remains confidential.</a:t>
            </a:r>
          </a:p>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Participants in the conflict have control over the resolution.</a:t>
            </a:r>
          </a:p>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Solutions that are mutually accepted can often be more innovative than those mandated by a court.</a:t>
            </a:r>
          </a:p>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Scheduling tends to occur more rapidly than through court referrals.</a:t>
            </a:r>
          </a:p>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Approximately 85% to 90% of mediations end in an agreement.</a:t>
            </a:r>
          </a:p>
          <a:p>
            <a:pPr marL="283464" indent="-283464" algn="l" rtl="0" eaLnBrk="1" latinLnBrk="0" hangingPunct="1">
              <a:lnSpc>
                <a:spcPct val="110000"/>
              </a:lnSpc>
              <a:spcBef>
                <a:spcPts val="1000"/>
              </a:spcBef>
              <a:buFont typeface="Arial" panose="020B0604020202020204" pitchFamily="34" charset="0"/>
              <a:buChar char="•"/>
            </a:pPr>
            <a:r>
              <a:rPr lang="en-US" sz="2000" dirty="0">
                <a:solidFill>
                  <a:srgbClr val="2C3948"/>
                </a:solidFill>
                <a:effectLst/>
                <a:latin typeface="Dante" panose="02020502050200020203" pitchFamily="18" charset="0"/>
              </a:rPr>
              <a:t>Thanks to our sponsors, our services are provided at no cost.</a:t>
            </a:r>
          </a:p>
          <a:p>
            <a:pPr>
              <a:buNone/>
            </a:pPr>
            <a:br>
              <a:rPr lang="en-US" sz="2000" dirty="0">
                <a:solidFill>
                  <a:srgbClr val="2C3948"/>
                </a:solidFill>
                <a:effectLst/>
                <a:latin typeface="Dante" panose="02020502050200020203" pitchFamily="18" charset="0"/>
              </a:rPr>
            </a:br>
            <a:endParaRPr lang="en-US" sz="2000" dirty="0"/>
          </a:p>
        </p:txBody>
      </p:sp>
    </p:spTree>
    <p:extLst>
      <p:ext uri="{BB962C8B-B14F-4D97-AF65-F5344CB8AC3E}">
        <p14:creationId xmlns:p14="http://schemas.microsoft.com/office/powerpoint/2010/main" val="32361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250"/>
                                  </p:stCondLst>
                                  <p:childTnLst>
                                    <p:set>
                                      <p:cBhvr>
                                        <p:cTn id="6" dur="1" fill="hold">
                                          <p:stCondLst>
                                            <p:cond delay="124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250"/>
                                  </p:stCondLst>
                                  <p:childTnLst>
                                    <p:set>
                                      <p:cBhvr>
                                        <p:cTn id="10" dur="1" fill="hold">
                                          <p:stCondLst>
                                            <p:cond delay="124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250"/>
                                  </p:stCondLst>
                                  <p:childTnLst>
                                    <p:set>
                                      <p:cBhvr>
                                        <p:cTn id="14" dur="1" fill="hold">
                                          <p:stCondLst>
                                            <p:cond delay="124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250"/>
                                  </p:stCondLst>
                                  <p:childTnLst>
                                    <p:set>
                                      <p:cBhvr>
                                        <p:cTn id="18" dur="1" fill="hold">
                                          <p:stCondLst>
                                            <p:cond delay="124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250"/>
                                  </p:stCondLst>
                                  <p:childTnLst>
                                    <p:set>
                                      <p:cBhvr>
                                        <p:cTn id="22" dur="1" fill="hold">
                                          <p:stCondLst>
                                            <p:cond delay="124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250"/>
                                  </p:stCondLst>
                                  <p:childTnLst>
                                    <p:set>
                                      <p:cBhvr>
                                        <p:cTn id="26" dur="1" fill="hold">
                                          <p:stCondLst>
                                            <p:cond delay="1249"/>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1250"/>
                                  </p:stCondLst>
                                  <p:childTnLst>
                                    <p:set>
                                      <p:cBhvr>
                                        <p:cTn id="30" dur="1" fill="hold">
                                          <p:stCondLst>
                                            <p:cond delay="124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3A0BE-FE39-F75C-E182-B1E9FBB7E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7196D-E1DD-7697-E044-FD27EBBC33B3}"/>
              </a:ext>
            </a:extLst>
          </p:cNvPr>
          <p:cNvSpPr>
            <a:spLocks noGrp="1"/>
          </p:cNvSpPr>
          <p:nvPr>
            <p:ph type="title"/>
          </p:nvPr>
        </p:nvSpPr>
        <p:spPr>
          <a:xfrm>
            <a:off x="422178" y="365125"/>
            <a:ext cx="9733538" cy="795855"/>
          </a:xfrm>
        </p:spPr>
        <p:txBody>
          <a:bodyPr>
            <a:normAutofit/>
          </a:bodyPr>
          <a:lstStyle/>
          <a:p>
            <a:r>
              <a:rPr lang="en-US" sz="4000" dirty="0"/>
              <a:t>Examples of housing-related conflicts</a:t>
            </a:r>
          </a:p>
        </p:txBody>
      </p:sp>
      <p:sp>
        <p:nvSpPr>
          <p:cNvPr id="3" name="Content Placeholder 2">
            <a:extLst>
              <a:ext uri="{FF2B5EF4-FFF2-40B4-BE49-F238E27FC236}">
                <a16:creationId xmlns:a16="http://schemas.microsoft.com/office/drawing/2014/main" id="{07203F55-601B-6C17-96D1-02C597853CE7}"/>
              </a:ext>
            </a:extLst>
          </p:cNvPr>
          <p:cNvSpPr>
            <a:spLocks noGrp="1"/>
          </p:cNvSpPr>
          <p:nvPr>
            <p:ph idx="1"/>
          </p:nvPr>
        </p:nvSpPr>
        <p:spPr>
          <a:xfrm>
            <a:off x="429823" y="1160980"/>
            <a:ext cx="9741183" cy="5331895"/>
          </a:xfrm>
        </p:spPr>
        <p:txBody>
          <a:bodyPr>
            <a:noAutofit/>
          </a:bodyPr>
          <a:lstStyle/>
          <a:p>
            <a:r>
              <a:rPr lang="en-US" sz="2400" dirty="0"/>
              <a:t>Money for rent, late fees</a:t>
            </a:r>
          </a:p>
          <a:p>
            <a:r>
              <a:rPr lang="en-US" sz="2400" dirty="0"/>
              <a:t>Repairs</a:t>
            </a:r>
          </a:p>
          <a:p>
            <a:r>
              <a:rPr lang="en-US" sz="2400" dirty="0"/>
              <a:t>Bedbugs</a:t>
            </a:r>
          </a:p>
          <a:p>
            <a:r>
              <a:rPr lang="en-US" sz="2400" dirty="0"/>
              <a:t>Noise complaints</a:t>
            </a:r>
          </a:p>
          <a:p>
            <a:r>
              <a:rPr lang="en-US" sz="2400" dirty="0"/>
              <a:t>Children fighting or damaging property</a:t>
            </a:r>
          </a:p>
          <a:p>
            <a:r>
              <a:rPr lang="en-US" sz="2400" dirty="0"/>
              <a:t>Visitors</a:t>
            </a:r>
          </a:p>
          <a:p>
            <a:r>
              <a:rPr lang="en-US" sz="2400" dirty="0"/>
              <a:t>Mutual terminations</a:t>
            </a:r>
          </a:p>
          <a:p>
            <a:r>
              <a:rPr lang="en-US" sz="2400" dirty="0"/>
              <a:t>Pets</a:t>
            </a:r>
          </a:p>
          <a:p>
            <a:r>
              <a:rPr lang="en-US" sz="2400" dirty="0"/>
              <a:t>Parking</a:t>
            </a:r>
          </a:p>
          <a:p>
            <a:r>
              <a:rPr lang="en-US" sz="2400" dirty="0"/>
              <a:t>Trash</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35" name="Slide Number Placeholder 34">
            <a:extLst>
              <a:ext uri="{FF2B5EF4-FFF2-40B4-BE49-F238E27FC236}">
                <a16:creationId xmlns:a16="http://schemas.microsoft.com/office/drawing/2014/main" id="{9FC8B24E-A26E-88C1-39B7-779F4503C194}"/>
              </a:ext>
            </a:extLst>
          </p:cNvPr>
          <p:cNvSpPr>
            <a:spLocks noGrp="1"/>
          </p:cNvSpPr>
          <p:nvPr>
            <p:ph type="sldNum" sz="quarter" idx="4"/>
          </p:nvPr>
        </p:nvSpPr>
        <p:spPr/>
        <p:txBody>
          <a:bodyPr/>
          <a:lstStyle/>
          <a:p>
            <a:fld id="{3A4F6043-7A67-491B-98BC-F933DED7226D}" type="slidenum">
              <a:rPr lang="en-US" smtClean="0"/>
              <a:pPr/>
              <a:t>11</a:t>
            </a:fld>
            <a:endParaRPr lang="en-US" dirty="0"/>
          </a:p>
        </p:txBody>
      </p:sp>
      <p:sp>
        <p:nvSpPr>
          <p:cNvPr id="4" name="Slide Number Placeholder 5">
            <a:extLst>
              <a:ext uri="{FF2B5EF4-FFF2-40B4-BE49-F238E27FC236}">
                <a16:creationId xmlns:a16="http://schemas.microsoft.com/office/drawing/2014/main" id="{FD55D041-62BC-279E-E14C-CF8BAE9D09B2}"/>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11</a:t>
            </a:fld>
            <a:endParaRPr lang="en-US" dirty="0"/>
          </a:p>
        </p:txBody>
      </p:sp>
    </p:spTree>
    <p:extLst>
      <p:ext uri="{BB962C8B-B14F-4D97-AF65-F5344CB8AC3E}">
        <p14:creationId xmlns:p14="http://schemas.microsoft.com/office/powerpoint/2010/main" val="214107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937D-0302-FE73-6F96-AB25D7153BF4}"/>
              </a:ext>
            </a:extLst>
          </p:cNvPr>
          <p:cNvSpPr>
            <a:spLocks noGrp="1"/>
          </p:cNvSpPr>
          <p:nvPr>
            <p:ph type="title"/>
          </p:nvPr>
        </p:nvSpPr>
        <p:spPr/>
        <p:txBody>
          <a:bodyPr/>
          <a:lstStyle/>
          <a:p>
            <a:r>
              <a:rPr lang="en-US" dirty="0"/>
              <a:t>Housing Mediation Services</a:t>
            </a:r>
          </a:p>
        </p:txBody>
      </p:sp>
      <p:pic>
        <p:nvPicPr>
          <p:cNvPr id="6" name="Content Placeholder 5" descr="A brochure with text and images">
            <a:extLst>
              <a:ext uri="{FF2B5EF4-FFF2-40B4-BE49-F238E27FC236}">
                <a16:creationId xmlns:a16="http://schemas.microsoft.com/office/drawing/2014/main" id="{C7628361-161E-0F34-BA77-D24F49CF3908}"/>
              </a:ext>
            </a:extLst>
          </p:cNvPr>
          <p:cNvPicPr>
            <a:picLocks noGrp="1" noChangeAspect="1"/>
          </p:cNvPicPr>
          <p:nvPr>
            <p:ph idx="1"/>
          </p:nvPr>
        </p:nvPicPr>
        <p:blipFill>
          <a:blip r:embed="rId2"/>
          <a:stretch>
            <a:fillRect/>
          </a:stretch>
        </p:blipFill>
        <p:spPr>
          <a:xfrm>
            <a:off x="1982550" y="1383738"/>
            <a:ext cx="6720580" cy="4551697"/>
          </a:xfrm>
        </p:spPr>
      </p:pic>
      <p:sp>
        <p:nvSpPr>
          <p:cNvPr id="4" name="Slide Number Placeholder 3">
            <a:extLst>
              <a:ext uri="{FF2B5EF4-FFF2-40B4-BE49-F238E27FC236}">
                <a16:creationId xmlns:a16="http://schemas.microsoft.com/office/drawing/2014/main" id="{DE02F8BE-76FE-29E6-55C2-4DBE4B6D6C15}"/>
              </a:ext>
            </a:extLst>
          </p:cNvPr>
          <p:cNvSpPr>
            <a:spLocks noGrp="1"/>
          </p:cNvSpPr>
          <p:nvPr>
            <p:ph type="sldNum" sz="quarter" idx="4"/>
          </p:nvPr>
        </p:nvSpPr>
        <p:spPr/>
        <p:txBody>
          <a:bodyPr/>
          <a:lstStyle/>
          <a:p>
            <a:fld id="{3A4F6043-7A67-491B-98BC-F933DED7226D}" type="slidenum">
              <a:rPr lang="en-US" smtClean="0"/>
              <a:pPr/>
              <a:t>12</a:t>
            </a:fld>
            <a:endParaRPr lang="en-US" dirty="0"/>
          </a:p>
        </p:txBody>
      </p:sp>
    </p:spTree>
    <p:extLst>
      <p:ext uri="{BB962C8B-B14F-4D97-AF65-F5344CB8AC3E}">
        <p14:creationId xmlns:p14="http://schemas.microsoft.com/office/powerpoint/2010/main" val="208316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5A64D-1F3A-20AF-B87F-3989D9E88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78F01-E37C-F36F-05EC-7F2BCFC73278}"/>
              </a:ext>
            </a:extLst>
          </p:cNvPr>
          <p:cNvSpPr>
            <a:spLocks noGrp="1"/>
          </p:cNvSpPr>
          <p:nvPr>
            <p:ph type="title"/>
          </p:nvPr>
        </p:nvSpPr>
        <p:spPr>
          <a:xfrm>
            <a:off x="422178" y="524933"/>
            <a:ext cx="5292822" cy="1557867"/>
          </a:xfrm>
        </p:spPr>
        <p:txBody>
          <a:bodyPr>
            <a:normAutofit/>
          </a:bodyPr>
          <a:lstStyle/>
          <a:p>
            <a:r>
              <a:rPr lang="en-US" dirty="0"/>
              <a:t>Mediation- </a:t>
            </a:r>
            <a:br>
              <a:rPr lang="en-US" dirty="0"/>
            </a:br>
            <a:r>
              <a:rPr lang="en-US" dirty="0"/>
              <a:t>an important choice</a:t>
            </a:r>
          </a:p>
        </p:txBody>
      </p:sp>
      <p:sp>
        <p:nvSpPr>
          <p:cNvPr id="4" name="Slide Number Placeholder 3">
            <a:extLst>
              <a:ext uri="{FF2B5EF4-FFF2-40B4-BE49-F238E27FC236}">
                <a16:creationId xmlns:a16="http://schemas.microsoft.com/office/drawing/2014/main" id="{BBE3B5BA-56EE-8C69-3B88-DDF328D13CF1}"/>
              </a:ext>
            </a:extLst>
          </p:cNvPr>
          <p:cNvSpPr>
            <a:spLocks noGrp="1"/>
          </p:cNvSpPr>
          <p:nvPr>
            <p:ph type="sldNum" sz="quarter" idx="4"/>
          </p:nvPr>
        </p:nvSpPr>
        <p:spPr/>
        <p:txBody>
          <a:bodyPr/>
          <a:lstStyle/>
          <a:p>
            <a:fld id="{3A4F6043-7A67-491B-98BC-F933DED7226D}" type="slidenum">
              <a:rPr lang="en-US" smtClean="0"/>
              <a:pPr/>
              <a:t>13</a:t>
            </a:fld>
            <a:endParaRPr lang="en-US" dirty="0"/>
          </a:p>
        </p:txBody>
      </p:sp>
      <p:sp>
        <p:nvSpPr>
          <p:cNvPr id="5" name="Content Placeholder 4">
            <a:extLst>
              <a:ext uri="{FF2B5EF4-FFF2-40B4-BE49-F238E27FC236}">
                <a16:creationId xmlns:a16="http://schemas.microsoft.com/office/drawing/2014/main" id="{00E3F181-B5D6-ACF3-4D56-61D27BFCC33B}"/>
              </a:ext>
            </a:extLst>
          </p:cNvPr>
          <p:cNvSpPr>
            <a:spLocks noGrp="1"/>
          </p:cNvSpPr>
          <p:nvPr>
            <p:ph idx="1"/>
          </p:nvPr>
        </p:nvSpPr>
        <p:spPr>
          <a:xfrm>
            <a:off x="121233" y="3429000"/>
            <a:ext cx="9741183" cy="3345316"/>
          </a:xfrm>
        </p:spPr>
        <p:txBody>
          <a:bodyPr>
            <a:normAutofit/>
          </a:bodyPr>
          <a:lstStyle/>
          <a:p>
            <a:r>
              <a:rPr lang="en-US" sz="2800" dirty="0"/>
              <a:t>"The courts of this country should not be the places where resolution of disputes begins. They should be the places where the disputes end after alternative methods of resolving disputes have been considered and tried." ~ Sandra Day O'Connor, Supreme Court Justice (1981-2006)</a:t>
            </a:r>
          </a:p>
        </p:txBody>
      </p:sp>
      <p:pic>
        <p:nvPicPr>
          <p:cNvPr id="6" name="Picture 5" descr="A close-up of a person&#10;&#10;AI-generated content may be incorrect.">
            <a:extLst>
              <a:ext uri="{FF2B5EF4-FFF2-40B4-BE49-F238E27FC236}">
                <a16:creationId xmlns:a16="http://schemas.microsoft.com/office/drawing/2014/main" id="{06D1DB5D-B241-5EF8-5DF7-16BFE8BD2A36}"/>
              </a:ext>
            </a:extLst>
          </p:cNvPr>
          <p:cNvPicPr>
            <a:picLocks noChangeAspect="1"/>
          </p:cNvPicPr>
          <p:nvPr/>
        </p:nvPicPr>
        <p:blipFill>
          <a:blip r:embed="rId2"/>
          <a:stretch>
            <a:fillRect/>
          </a:stretch>
        </p:blipFill>
        <p:spPr>
          <a:xfrm>
            <a:off x="6255606" y="0"/>
            <a:ext cx="4114800" cy="3459861"/>
          </a:xfrm>
          <a:prstGeom prst="rect">
            <a:avLst/>
          </a:prstGeom>
        </p:spPr>
      </p:pic>
    </p:spTree>
    <p:extLst>
      <p:ext uri="{BB962C8B-B14F-4D97-AF65-F5344CB8AC3E}">
        <p14:creationId xmlns:p14="http://schemas.microsoft.com/office/powerpoint/2010/main" val="246573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7EAC-F920-7C52-4611-F137946BC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F7889-1E14-9C99-0BCE-F4E43654682F}"/>
              </a:ext>
            </a:extLst>
          </p:cNvPr>
          <p:cNvSpPr>
            <a:spLocks noGrp="1"/>
          </p:cNvSpPr>
          <p:nvPr>
            <p:ph type="title"/>
          </p:nvPr>
        </p:nvSpPr>
        <p:spPr>
          <a:xfrm>
            <a:off x="422897" y="539496"/>
            <a:ext cx="5795023" cy="2018353"/>
          </a:xfrm>
        </p:spPr>
        <p:txBody>
          <a:bodyPr/>
          <a:lstStyle/>
          <a:p>
            <a:r>
              <a:rPr lang="en-US" dirty="0"/>
              <a:t>Questions, Comments?</a:t>
            </a:r>
          </a:p>
        </p:txBody>
      </p:sp>
      <p:sp>
        <p:nvSpPr>
          <p:cNvPr id="3" name="Content Placeholder 2">
            <a:extLst>
              <a:ext uri="{FF2B5EF4-FFF2-40B4-BE49-F238E27FC236}">
                <a16:creationId xmlns:a16="http://schemas.microsoft.com/office/drawing/2014/main" id="{3DBEAE0E-93A7-18AF-5B17-7385A71B0B73}"/>
              </a:ext>
            </a:extLst>
          </p:cNvPr>
          <p:cNvSpPr>
            <a:spLocks noGrp="1"/>
          </p:cNvSpPr>
          <p:nvPr>
            <p:ph idx="1"/>
          </p:nvPr>
        </p:nvSpPr>
        <p:spPr/>
        <p:txBody>
          <a:bodyPr vert="horz" lIns="91440" tIns="45720" rIns="91440" bIns="45720" rtlCol="0" anchor="t">
            <a:noAutofit/>
          </a:bodyPr>
          <a:lstStyle/>
          <a:p>
            <a:r>
              <a:rPr lang="en-US" b="1" dirty="0"/>
              <a:t>Website:  HousingMediation.org</a:t>
            </a:r>
          </a:p>
          <a:p>
            <a:r>
              <a:rPr lang="en-US" dirty="0"/>
              <a:t>Funded by:   </a:t>
            </a:r>
          </a:p>
          <a:p>
            <a:r>
              <a:rPr lang="en-US" dirty="0"/>
              <a:t>Greater Cincinnati Northern KY Apartment Association</a:t>
            </a:r>
          </a:p>
          <a:p>
            <a:r>
              <a:rPr lang="en-US" dirty="0"/>
              <a:t>Housing Opportunities Made Equal (HOME)</a:t>
            </a:r>
          </a:p>
          <a:p>
            <a:r>
              <a:rPr lang="en-US" dirty="0"/>
              <a:t>Real Estate Investors Association (REIA)</a:t>
            </a:r>
          </a:p>
        </p:txBody>
      </p:sp>
    </p:spTree>
    <p:extLst>
      <p:ext uri="{BB962C8B-B14F-4D97-AF65-F5344CB8AC3E}">
        <p14:creationId xmlns:p14="http://schemas.microsoft.com/office/powerpoint/2010/main" val="406425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422177" y="365126"/>
            <a:ext cx="10778937" cy="767936"/>
          </a:xfrm>
        </p:spPr>
        <p:txBody>
          <a:bodyPr/>
          <a:lstStyle/>
          <a:p>
            <a:r>
              <a:rPr lang="en-US" dirty="0"/>
              <a:t>Agenda</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422899" y="3429000"/>
            <a:ext cx="10778221" cy="1500809"/>
          </a:xfrm>
        </p:spPr>
        <p:txBody>
          <a:bodyPr>
            <a:noAutofit/>
          </a:bodyPr>
          <a:lstStyle/>
          <a:p>
            <a:endParaRPr lang="en-US" sz="2800" dirty="0"/>
          </a:p>
          <a:p>
            <a:endParaRPr lang="en-US" sz="2800" dirty="0"/>
          </a:p>
          <a:p>
            <a:endParaRPr lang="en-US" sz="2800" dirty="0"/>
          </a:p>
          <a:p>
            <a:endParaRPr lang="en-US" sz="2800" dirty="0"/>
          </a:p>
          <a:p>
            <a:endParaRPr lang="en-US" sz="2800" dirty="0"/>
          </a:p>
          <a:p>
            <a:r>
              <a:rPr lang="en-US" sz="2800" dirty="0"/>
              <a:t>Conflict can escalate</a:t>
            </a:r>
          </a:p>
          <a:p>
            <a:r>
              <a:rPr lang="en-US" sz="2800" dirty="0"/>
              <a:t>Conflict styles</a:t>
            </a:r>
          </a:p>
          <a:p>
            <a:r>
              <a:rPr lang="en-US" sz="2800" dirty="0"/>
              <a:t>Conflict outcomes</a:t>
            </a:r>
          </a:p>
          <a:p>
            <a:r>
              <a:rPr lang="en-US" sz="2800" dirty="0"/>
              <a:t>What is mediation and why mediate</a:t>
            </a:r>
          </a:p>
          <a:p>
            <a:r>
              <a:rPr lang="en-US" sz="2800" dirty="0"/>
              <a:t>Examples of conflicts</a:t>
            </a:r>
          </a:p>
          <a:p>
            <a:r>
              <a:rPr lang="en-US" sz="2800" dirty="0"/>
              <a:t>Housing Mediation Services</a:t>
            </a:r>
          </a:p>
          <a:p>
            <a:r>
              <a:rPr lang="en-US" sz="2800" dirty="0"/>
              <a:t>Questions, Comments and (hopefully) Answers</a:t>
            </a:r>
          </a:p>
          <a:p>
            <a:endParaRPr lang="en-US" sz="2800" dirty="0"/>
          </a:p>
          <a:p>
            <a:endParaRPr lang="en-US" sz="2800" dirty="0"/>
          </a:p>
          <a:p>
            <a:endParaRPr lang="en-US" sz="2800" dirty="0"/>
          </a:p>
          <a:p>
            <a:endParaRPr lang="en-US" sz="2800" dirty="0"/>
          </a:p>
          <a:p>
            <a:endParaRPr lang="en-US" sz="2800" dirty="0"/>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with a couple of emojis and a couple of escalators&#10;&#10;AI-generated content may be incorrect.">
            <a:extLst>
              <a:ext uri="{FF2B5EF4-FFF2-40B4-BE49-F238E27FC236}">
                <a16:creationId xmlns:a16="http://schemas.microsoft.com/office/drawing/2014/main" id="{1EA7D1F7-B38E-A79E-07A4-CD17C0FC1F71}"/>
              </a:ext>
            </a:extLst>
          </p:cNvPr>
          <p:cNvPicPr>
            <a:picLocks noChangeAspect="1"/>
          </p:cNvPicPr>
          <p:nvPr/>
        </p:nvPicPr>
        <p:blipFill>
          <a:blip r:embed="rId3"/>
          <a:stretch>
            <a:fillRect/>
          </a:stretch>
        </p:blipFill>
        <p:spPr>
          <a:xfrm>
            <a:off x="1900719" y="71919"/>
            <a:ext cx="7017250" cy="6786081"/>
          </a:xfrm>
          <a:prstGeom prst="rect">
            <a:avLst/>
          </a:prstGeom>
        </p:spPr>
      </p:pic>
    </p:spTree>
    <p:extLst>
      <p:ext uri="{BB962C8B-B14F-4D97-AF65-F5344CB8AC3E}">
        <p14:creationId xmlns:p14="http://schemas.microsoft.com/office/powerpoint/2010/main" val="404560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C6A8-74D4-1615-24AC-9AC582E193A6}"/>
            </a:ext>
          </a:extLst>
        </p:cNvPr>
        <p:cNvGrpSpPr/>
        <p:nvPr/>
      </p:nvGrpSpPr>
      <p:grpSpPr>
        <a:xfrm>
          <a:off x="0" y="0"/>
          <a:ext cx="0" cy="0"/>
          <a:chOff x="0" y="0"/>
          <a:chExt cx="0" cy="0"/>
        </a:xfrm>
      </p:grpSpPr>
      <p:pic>
        <p:nvPicPr>
          <p:cNvPr id="3" name="Picture 2" descr="A poster of a person holding his head&#10;&#10;AI-generated content may be incorrect.">
            <a:extLst>
              <a:ext uri="{FF2B5EF4-FFF2-40B4-BE49-F238E27FC236}">
                <a16:creationId xmlns:a16="http://schemas.microsoft.com/office/drawing/2014/main" id="{5F9BD487-3102-8ADC-1F71-3C9706EA01ED}"/>
              </a:ext>
            </a:extLst>
          </p:cNvPr>
          <p:cNvPicPr>
            <a:picLocks noChangeAspect="1"/>
          </p:cNvPicPr>
          <p:nvPr/>
        </p:nvPicPr>
        <p:blipFill>
          <a:blip r:embed="rId3"/>
          <a:stretch>
            <a:fillRect/>
          </a:stretch>
        </p:blipFill>
        <p:spPr>
          <a:xfrm>
            <a:off x="0" y="0"/>
            <a:ext cx="8180863" cy="7962472"/>
          </a:xfrm>
          <a:prstGeom prst="rect">
            <a:avLst/>
          </a:prstGeom>
        </p:spPr>
      </p:pic>
    </p:spTree>
    <p:extLst>
      <p:ext uri="{BB962C8B-B14F-4D97-AF65-F5344CB8AC3E}">
        <p14:creationId xmlns:p14="http://schemas.microsoft.com/office/powerpoint/2010/main" val="50021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A239D-2EB2-2F06-C0F2-DBACF8C83F07}"/>
              </a:ext>
            </a:extLst>
          </p:cNvPr>
          <p:cNvSpPr>
            <a:spLocks noGrp="1"/>
          </p:cNvSpPr>
          <p:nvPr>
            <p:ph type="sldNum" sz="quarter" idx="12"/>
          </p:nvPr>
        </p:nvSpPr>
        <p:spPr/>
        <p:txBody>
          <a:bodyPr/>
          <a:lstStyle/>
          <a:p>
            <a:fld id="{3A4F6043-7A67-491B-98BC-F933DED7226D}" type="slidenum">
              <a:rPr lang="en-US" smtClean="0"/>
              <a:pPr/>
              <a:t>5</a:t>
            </a:fld>
            <a:endParaRPr lang="en-US" dirty="0"/>
          </a:p>
        </p:txBody>
      </p:sp>
      <p:pic>
        <p:nvPicPr>
          <p:cNvPr id="6" name="Picture 5" descr="A diagram of a goal">
            <a:extLst>
              <a:ext uri="{FF2B5EF4-FFF2-40B4-BE49-F238E27FC236}">
                <a16:creationId xmlns:a16="http://schemas.microsoft.com/office/drawing/2014/main" id="{50114058-09D4-A251-D091-75242329B6F8}"/>
              </a:ext>
            </a:extLst>
          </p:cNvPr>
          <p:cNvPicPr>
            <a:picLocks noChangeAspect="1"/>
          </p:cNvPicPr>
          <p:nvPr/>
        </p:nvPicPr>
        <p:blipFill>
          <a:blip r:embed="rId3"/>
          <a:stretch>
            <a:fillRect/>
          </a:stretch>
        </p:blipFill>
        <p:spPr>
          <a:xfrm>
            <a:off x="1360004" y="1422331"/>
            <a:ext cx="9471992" cy="5435669"/>
          </a:xfrm>
          <a:prstGeom prst="rect">
            <a:avLst/>
          </a:prstGeom>
        </p:spPr>
      </p:pic>
      <p:sp>
        <p:nvSpPr>
          <p:cNvPr id="7" name="Title 6">
            <a:extLst>
              <a:ext uri="{FF2B5EF4-FFF2-40B4-BE49-F238E27FC236}">
                <a16:creationId xmlns:a16="http://schemas.microsoft.com/office/drawing/2014/main" id="{24B5F130-EFFA-6219-CF69-0A0B847A7E3B}"/>
              </a:ext>
            </a:extLst>
          </p:cNvPr>
          <p:cNvSpPr>
            <a:spLocks noGrp="1"/>
          </p:cNvSpPr>
          <p:nvPr>
            <p:ph type="title" idx="4294967295"/>
          </p:nvPr>
        </p:nvSpPr>
        <p:spPr/>
        <p:txBody>
          <a:bodyPr/>
          <a:lstStyle/>
          <a:p>
            <a:r>
              <a:rPr lang="en-US" dirty="0"/>
              <a:t>Conflict styles</a:t>
            </a:r>
          </a:p>
        </p:txBody>
      </p:sp>
    </p:spTree>
    <p:extLst>
      <p:ext uri="{BB962C8B-B14F-4D97-AF65-F5344CB8AC3E}">
        <p14:creationId xmlns:p14="http://schemas.microsoft.com/office/powerpoint/2010/main" val="60565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223487-555F-ECB8-8F7E-3F03B8848C87}"/>
              </a:ext>
            </a:extLst>
          </p:cNvPr>
          <p:cNvSpPr>
            <a:spLocks noGrp="1"/>
          </p:cNvSpPr>
          <p:nvPr>
            <p:ph type="sldNum" sz="quarter" idx="12"/>
          </p:nvPr>
        </p:nvSpPr>
        <p:spPr/>
        <p:txBody>
          <a:bodyPr/>
          <a:lstStyle/>
          <a:p>
            <a:fld id="{3A4F6043-7A67-491B-98BC-F933DED7226D}" type="slidenum">
              <a:rPr lang="en-US" smtClean="0"/>
              <a:pPr/>
              <a:t>6</a:t>
            </a:fld>
            <a:endParaRPr lang="en-US" dirty="0"/>
          </a:p>
        </p:txBody>
      </p:sp>
      <p:pic>
        <p:nvPicPr>
          <p:cNvPr id="6" name="Picture 5" descr="A chart with yellow squares&#10;&#10;AI-generated content may be incorrect.">
            <a:extLst>
              <a:ext uri="{FF2B5EF4-FFF2-40B4-BE49-F238E27FC236}">
                <a16:creationId xmlns:a16="http://schemas.microsoft.com/office/drawing/2014/main" id="{48986360-05FC-8F7D-AD9A-AC4904008F66}"/>
              </a:ext>
            </a:extLst>
          </p:cNvPr>
          <p:cNvPicPr>
            <a:picLocks noChangeAspect="1"/>
          </p:cNvPicPr>
          <p:nvPr/>
        </p:nvPicPr>
        <p:blipFill>
          <a:blip r:embed="rId2"/>
          <a:stretch>
            <a:fillRect/>
          </a:stretch>
        </p:blipFill>
        <p:spPr>
          <a:xfrm>
            <a:off x="1789043" y="667512"/>
            <a:ext cx="8438322" cy="5753166"/>
          </a:xfrm>
          <a:prstGeom prst="rect">
            <a:avLst/>
          </a:prstGeom>
        </p:spPr>
      </p:pic>
    </p:spTree>
    <p:extLst>
      <p:ext uri="{BB962C8B-B14F-4D97-AF65-F5344CB8AC3E}">
        <p14:creationId xmlns:p14="http://schemas.microsoft.com/office/powerpoint/2010/main" val="25192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lstStyle/>
          <a:p>
            <a:r>
              <a:rPr lang="en-US" dirty="0"/>
              <a:t>What is mediation?   </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19106" y="1779814"/>
            <a:ext cx="9839079" cy="4636353"/>
          </a:xfrm>
        </p:spPr>
        <p:txBody>
          <a:bodyPr>
            <a:normAutofit/>
          </a:bodyPr>
          <a:lstStyle/>
          <a:p>
            <a:r>
              <a:rPr lang="en-US" sz="2400" dirty="0"/>
              <a:t>A respectful space for parties to work together to resolve their conflict with a third neutral party (mediator) guiding them through a process to come to better understanding and a mutually agreeable solution. </a:t>
            </a:r>
          </a:p>
          <a:p>
            <a:endParaRPr lang="en-US" sz="2400" dirty="0"/>
          </a:p>
          <a:p>
            <a:endParaRPr lang="en-US" dirty="0"/>
          </a:p>
          <a:p>
            <a:endParaRPr lang="en-US" dirty="0"/>
          </a:p>
          <a:p>
            <a:endParaRPr lang="en-US" dirty="0"/>
          </a:p>
          <a:p>
            <a:endParaRPr lang="en-US" dirty="0"/>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7</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7</a:t>
            </a:fld>
            <a:endParaRPr lang="en-US" dirty="0"/>
          </a:p>
        </p:txBody>
      </p:sp>
      <p:pic>
        <p:nvPicPr>
          <p:cNvPr id="6" name="Picture 5" descr="A group of people sitting at a table&#10;&#10;AI-generated content may be incorrect.">
            <a:extLst>
              <a:ext uri="{FF2B5EF4-FFF2-40B4-BE49-F238E27FC236}">
                <a16:creationId xmlns:a16="http://schemas.microsoft.com/office/drawing/2014/main" id="{ECA91CC8-E3B7-CEDD-1245-549EA29A6DEB}"/>
              </a:ext>
            </a:extLst>
          </p:cNvPr>
          <p:cNvPicPr>
            <a:picLocks noChangeAspect="1"/>
          </p:cNvPicPr>
          <p:nvPr/>
        </p:nvPicPr>
        <p:blipFill>
          <a:blip r:embed="rId3"/>
          <a:stretch>
            <a:fillRect/>
          </a:stretch>
        </p:blipFill>
        <p:spPr>
          <a:xfrm>
            <a:off x="3991055" y="3491713"/>
            <a:ext cx="2857500" cy="2809875"/>
          </a:xfrm>
          <a:prstGeom prst="rect">
            <a:avLst/>
          </a:prstGeom>
        </p:spPr>
      </p:pic>
    </p:spTree>
    <p:extLst>
      <p:ext uri="{BB962C8B-B14F-4D97-AF65-F5344CB8AC3E}">
        <p14:creationId xmlns:p14="http://schemas.microsoft.com/office/powerpoint/2010/main" val="119562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F8918-2836-850B-2127-A44E4EC8B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64731-2F2F-1F3A-3B9F-942CD169DE72}"/>
              </a:ext>
            </a:extLst>
          </p:cNvPr>
          <p:cNvSpPr>
            <a:spLocks noGrp="1"/>
          </p:cNvSpPr>
          <p:nvPr>
            <p:ph type="title"/>
          </p:nvPr>
        </p:nvSpPr>
        <p:spPr/>
        <p:txBody>
          <a:bodyPr/>
          <a:lstStyle/>
          <a:p>
            <a:r>
              <a:rPr lang="en-US" dirty="0"/>
              <a:t>What is mediation? – </a:t>
            </a:r>
            <a:r>
              <a:rPr lang="en-US" sz="3600" dirty="0"/>
              <a:t>Finding common interests  </a:t>
            </a:r>
          </a:p>
        </p:txBody>
      </p:sp>
      <p:sp>
        <p:nvSpPr>
          <p:cNvPr id="3" name="Content Placeholder 2">
            <a:extLst>
              <a:ext uri="{FF2B5EF4-FFF2-40B4-BE49-F238E27FC236}">
                <a16:creationId xmlns:a16="http://schemas.microsoft.com/office/drawing/2014/main" id="{0CDDE3BB-63EF-ECDA-F914-BAB779663616}"/>
              </a:ext>
            </a:extLst>
          </p:cNvPr>
          <p:cNvSpPr>
            <a:spLocks noGrp="1"/>
          </p:cNvSpPr>
          <p:nvPr>
            <p:ph idx="1"/>
          </p:nvPr>
        </p:nvSpPr>
        <p:spPr>
          <a:xfrm>
            <a:off x="419106" y="2198914"/>
            <a:ext cx="9839079" cy="4217253"/>
          </a:xfrm>
        </p:spPr>
        <p:txBody>
          <a:bodyPr>
            <a:normAutofit/>
          </a:bodyPr>
          <a:lstStyle/>
          <a:p>
            <a:endParaRPr lang="en-US" dirty="0"/>
          </a:p>
          <a:p>
            <a:endParaRPr lang="en-US" dirty="0"/>
          </a:p>
          <a:p>
            <a:endParaRPr lang="en-US" dirty="0"/>
          </a:p>
          <a:p>
            <a:endParaRPr lang="en-US" dirty="0"/>
          </a:p>
        </p:txBody>
      </p:sp>
      <p:sp>
        <p:nvSpPr>
          <p:cNvPr id="35" name="Slide Number Placeholder 34">
            <a:extLst>
              <a:ext uri="{FF2B5EF4-FFF2-40B4-BE49-F238E27FC236}">
                <a16:creationId xmlns:a16="http://schemas.microsoft.com/office/drawing/2014/main" id="{BE6783B4-4BB1-BD6A-F019-F054E9F9D3DB}"/>
              </a:ext>
            </a:extLst>
          </p:cNvPr>
          <p:cNvSpPr>
            <a:spLocks noGrp="1"/>
          </p:cNvSpPr>
          <p:nvPr>
            <p:ph type="sldNum" sz="quarter" idx="4"/>
          </p:nvPr>
        </p:nvSpPr>
        <p:spPr/>
        <p:txBody>
          <a:bodyPr/>
          <a:lstStyle/>
          <a:p>
            <a:fld id="{3A4F6043-7A67-491B-98BC-F933DED7226D}" type="slidenum">
              <a:rPr lang="en-US" smtClean="0"/>
              <a:pPr/>
              <a:t>8</a:t>
            </a:fld>
            <a:endParaRPr lang="en-US" dirty="0"/>
          </a:p>
        </p:txBody>
      </p:sp>
      <p:sp>
        <p:nvSpPr>
          <p:cNvPr id="4" name="Slide Number Placeholder 5">
            <a:extLst>
              <a:ext uri="{FF2B5EF4-FFF2-40B4-BE49-F238E27FC236}">
                <a16:creationId xmlns:a16="http://schemas.microsoft.com/office/drawing/2014/main" id="{F819B6CF-4852-ECA6-B300-092476DE581C}"/>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8</a:t>
            </a:fld>
            <a:endParaRPr lang="en-US" dirty="0"/>
          </a:p>
        </p:txBody>
      </p:sp>
      <p:pic>
        <p:nvPicPr>
          <p:cNvPr id="7" name="Picture 6" descr="A cat sitting at a table">
            <a:extLst>
              <a:ext uri="{FF2B5EF4-FFF2-40B4-BE49-F238E27FC236}">
                <a16:creationId xmlns:a16="http://schemas.microsoft.com/office/drawing/2014/main" id="{DD7E95DA-B64C-8523-BEBE-05A57AA9B2EA}"/>
              </a:ext>
            </a:extLst>
          </p:cNvPr>
          <p:cNvPicPr>
            <a:picLocks noChangeAspect="1"/>
          </p:cNvPicPr>
          <p:nvPr/>
        </p:nvPicPr>
        <p:blipFill>
          <a:blip r:embed="rId3"/>
          <a:stretch>
            <a:fillRect/>
          </a:stretch>
        </p:blipFill>
        <p:spPr>
          <a:xfrm>
            <a:off x="-3048" y="1382754"/>
            <a:ext cx="12192000" cy="6076379"/>
          </a:xfrm>
          <a:prstGeom prst="rect">
            <a:avLst/>
          </a:prstGeom>
        </p:spPr>
      </p:pic>
    </p:spTree>
    <p:extLst>
      <p:ext uri="{BB962C8B-B14F-4D97-AF65-F5344CB8AC3E}">
        <p14:creationId xmlns:p14="http://schemas.microsoft.com/office/powerpoint/2010/main" val="241726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A6F8-C2F6-7348-A7E5-D45E39EF5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36606-0C34-E6F7-E0B6-AC29A2B0B158}"/>
              </a:ext>
            </a:extLst>
          </p:cNvPr>
          <p:cNvSpPr>
            <a:spLocks noGrp="1"/>
          </p:cNvSpPr>
          <p:nvPr>
            <p:ph type="title"/>
          </p:nvPr>
        </p:nvSpPr>
        <p:spPr/>
        <p:txBody>
          <a:bodyPr/>
          <a:lstStyle/>
          <a:p>
            <a:r>
              <a:rPr lang="en-US" dirty="0"/>
              <a:t>The Mediation Process   </a:t>
            </a:r>
          </a:p>
        </p:txBody>
      </p:sp>
      <p:sp>
        <p:nvSpPr>
          <p:cNvPr id="3" name="Content Placeholder 2">
            <a:extLst>
              <a:ext uri="{FF2B5EF4-FFF2-40B4-BE49-F238E27FC236}">
                <a16:creationId xmlns:a16="http://schemas.microsoft.com/office/drawing/2014/main" id="{D0125D71-D082-E354-B3FE-F5F0B8A85F6C}"/>
              </a:ext>
            </a:extLst>
          </p:cNvPr>
          <p:cNvSpPr>
            <a:spLocks noGrp="1"/>
          </p:cNvSpPr>
          <p:nvPr>
            <p:ph idx="1"/>
          </p:nvPr>
        </p:nvSpPr>
        <p:spPr>
          <a:xfrm>
            <a:off x="427027" y="1690688"/>
            <a:ext cx="9839079" cy="4636353"/>
          </a:xfrm>
        </p:spPr>
        <p:txBody>
          <a:bodyPr>
            <a:norm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Introduction and </a:t>
            </a:r>
            <a:r>
              <a:rPr lang="en-US" sz="2400" dirty="0" err="1"/>
              <a:t>Groundrules</a:t>
            </a:r>
            <a:r>
              <a:rPr lang="en-US" sz="2400" dirty="0"/>
              <a:t> (including confidentiality</a:t>
            </a:r>
          </a:p>
          <a:p>
            <a:pPr marL="285750" indent="-285750">
              <a:buFont typeface="Arial" panose="020B0604020202020204" pitchFamily="34" charset="0"/>
              <a:buChar char="•"/>
            </a:pPr>
            <a:r>
              <a:rPr lang="en-US" sz="2400" dirty="0"/>
              <a:t>Tell the mediator what happened while the other person listens</a:t>
            </a:r>
          </a:p>
          <a:p>
            <a:pPr marL="285750" indent="-285750">
              <a:buFont typeface="Arial" panose="020B0604020202020204" pitchFamily="34" charset="0"/>
              <a:buChar char="•"/>
            </a:pPr>
            <a:r>
              <a:rPr lang="en-US" sz="2400" dirty="0"/>
              <a:t>Understand the situation and brainstorm solutions</a:t>
            </a:r>
          </a:p>
          <a:p>
            <a:pPr marL="285750" indent="-285750">
              <a:buFont typeface="Arial" panose="020B0604020202020204" pitchFamily="34" charset="0"/>
              <a:buChar char="•"/>
            </a:pPr>
            <a:r>
              <a:rPr lang="en-US" sz="2400" dirty="0"/>
              <a:t>Come up with a mutually agreeable solution to prevent further problems</a:t>
            </a:r>
          </a:p>
          <a:p>
            <a:pPr marL="285750" indent="-285750">
              <a:buFont typeface="Arial" panose="020B0604020202020204" pitchFamily="34" charset="0"/>
              <a:buChar char="•"/>
            </a:pPr>
            <a:endParaRPr lang="en-US" sz="2400" dirty="0"/>
          </a:p>
          <a:p>
            <a:r>
              <a:rPr lang="en-US" sz="2400" i="1" dirty="0"/>
              <a:t>We meet </a:t>
            </a:r>
            <a:r>
              <a:rPr lang="en-US" sz="2400" i="1"/>
              <a:t>in an </a:t>
            </a:r>
            <a:r>
              <a:rPr lang="en-US" sz="2400" i="1" dirty="0"/>
              <a:t>agreed upon private space. The process typically takes 1 to 2 hours.</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5" name="Slide Number Placeholder 34">
            <a:extLst>
              <a:ext uri="{FF2B5EF4-FFF2-40B4-BE49-F238E27FC236}">
                <a16:creationId xmlns:a16="http://schemas.microsoft.com/office/drawing/2014/main" id="{BF0BD1D5-A993-0C8A-19BF-F1C733CB312B}"/>
              </a:ext>
            </a:extLst>
          </p:cNvPr>
          <p:cNvSpPr>
            <a:spLocks noGrp="1"/>
          </p:cNvSpPr>
          <p:nvPr>
            <p:ph type="sldNum" sz="quarter" idx="4"/>
          </p:nvPr>
        </p:nvSpPr>
        <p:spPr/>
        <p:txBody>
          <a:bodyPr/>
          <a:lstStyle/>
          <a:p>
            <a:fld id="{3A4F6043-7A67-491B-98BC-F933DED7226D}" type="slidenum">
              <a:rPr lang="en-US" smtClean="0"/>
              <a:pPr/>
              <a:t>9</a:t>
            </a:fld>
            <a:endParaRPr lang="en-US" dirty="0"/>
          </a:p>
        </p:txBody>
      </p:sp>
      <p:sp>
        <p:nvSpPr>
          <p:cNvPr id="4" name="Slide Number Placeholder 5">
            <a:extLst>
              <a:ext uri="{FF2B5EF4-FFF2-40B4-BE49-F238E27FC236}">
                <a16:creationId xmlns:a16="http://schemas.microsoft.com/office/drawing/2014/main" id="{C38E5144-91DD-BDD2-669B-984E3103B57A}"/>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9</a:t>
            </a:fld>
            <a:endParaRPr lang="en-US" dirty="0"/>
          </a:p>
        </p:txBody>
      </p:sp>
      <p:pic>
        <p:nvPicPr>
          <p:cNvPr id="6" name="Picture 5" descr="A group of people sitting at a table&#10;&#10;AI-generated content may be incorrect.">
            <a:extLst>
              <a:ext uri="{FF2B5EF4-FFF2-40B4-BE49-F238E27FC236}">
                <a16:creationId xmlns:a16="http://schemas.microsoft.com/office/drawing/2014/main" id="{10A5460E-FD1A-8728-81CA-9F10A5D7F997}"/>
              </a:ext>
            </a:extLst>
          </p:cNvPr>
          <p:cNvPicPr>
            <a:picLocks noChangeAspect="1"/>
          </p:cNvPicPr>
          <p:nvPr/>
        </p:nvPicPr>
        <p:blipFill>
          <a:blip r:embed="rId3"/>
          <a:stretch>
            <a:fillRect/>
          </a:stretch>
        </p:blipFill>
        <p:spPr>
          <a:xfrm>
            <a:off x="7833589" y="0"/>
            <a:ext cx="2857500" cy="2809875"/>
          </a:xfrm>
          <a:prstGeom prst="rect">
            <a:avLst/>
          </a:prstGeom>
        </p:spPr>
      </p:pic>
    </p:spTree>
    <p:extLst>
      <p:ext uri="{BB962C8B-B14F-4D97-AF65-F5344CB8AC3E}">
        <p14:creationId xmlns:p14="http://schemas.microsoft.com/office/powerpoint/2010/main" val="3118904490"/>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3.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{142D05BD-05D4-49D2-A671-0A54A11D7813}tf67338807_win32</Template>
  <TotalTime>336</TotalTime>
  <Words>377</Words>
  <Application>Microsoft Office PowerPoint</Application>
  <PresentationFormat>Widescreen</PresentationFormat>
  <Paragraphs>103</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Dante</vt:lpstr>
      <vt:lpstr>Dante (Headings)2</vt:lpstr>
      <vt:lpstr>Wingdings 2</vt:lpstr>
      <vt:lpstr>OffsetVTI</vt:lpstr>
      <vt:lpstr>Housing Mediation Services  Presented by Deborah Jordan and Deb Redlich</vt:lpstr>
      <vt:lpstr>Agenda</vt:lpstr>
      <vt:lpstr>PowerPoint Presentation</vt:lpstr>
      <vt:lpstr>PowerPoint Presentation</vt:lpstr>
      <vt:lpstr>Conflict styles</vt:lpstr>
      <vt:lpstr>PowerPoint Presentation</vt:lpstr>
      <vt:lpstr>What is mediation?   </vt:lpstr>
      <vt:lpstr>What is mediation? – Finding common interests  </vt:lpstr>
      <vt:lpstr>The Mediation Process   </vt:lpstr>
      <vt:lpstr>Why mediate?</vt:lpstr>
      <vt:lpstr>Examples of housing-related conflicts</vt:lpstr>
      <vt:lpstr>Housing Mediation Services</vt:lpstr>
      <vt:lpstr>Mediation-  an important choice</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deborah</dc:creator>
  <cp:lastModifiedBy>jordan deborah</cp:lastModifiedBy>
  <cp:revision>6</cp:revision>
  <dcterms:created xsi:type="dcterms:W3CDTF">2025-02-24T00:47:23Z</dcterms:created>
  <dcterms:modified xsi:type="dcterms:W3CDTF">2025-05-01T20:35:21Z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